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2"/>
  </p:notesMasterIdLst>
  <p:sldIdLst>
    <p:sldId id="258" r:id="rId2"/>
    <p:sldId id="259" r:id="rId3"/>
    <p:sldId id="261" r:id="rId4"/>
    <p:sldId id="262" r:id="rId5"/>
    <p:sldId id="264" r:id="rId6"/>
    <p:sldId id="265" r:id="rId7"/>
    <p:sldId id="267" r:id="rId8"/>
    <p:sldId id="268" r:id="rId9"/>
    <p:sldId id="269"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300" r:id="rId41"/>
    <p:sldId id="301" r:id="rId42"/>
    <p:sldId id="302" r:id="rId43"/>
    <p:sldId id="303" r:id="rId44"/>
    <p:sldId id="304" r:id="rId45"/>
    <p:sldId id="305" r:id="rId46"/>
    <p:sldId id="306" r:id="rId47"/>
    <p:sldId id="307" r:id="rId48"/>
    <p:sldId id="308" r:id="rId49"/>
    <p:sldId id="309" r:id="rId50"/>
    <p:sldId id="310" r:id="rId51"/>
    <p:sldId id="311" r:id="rId52"/>
    <p:sldId id="312" r:id="rId53"/>
    <p:sldId id="313" r:id="rId54"/>
    <p:sldId id="314" r:id="rId55"/>
    <p:sldId id="315" r:id="rId56"/>
    <p:sldId id="316" r:id="rId57"/>
    <p:sldId id="317" r:id="rId58"/>
    <p:sldId id="318" r:id="rId59"/>
    <p:sldId id="319" r:id="rId60"/>
    <p:sldId id="320" r:id="rId61"/>
    <p:sldId id="321" r:id="rId62"/>
    <p:sldId id="326" r:id="rId63"/>
    <p:sldId id="327" r:id="rId64"/>
    <p:sldId id="328" r:id="rId65"/>
    <p:sldId id="329" r:id="rId66"/>
    <p:sldId id="330" r:id="rId67"/>
    <p:sldId id="331" r:id="rId68"/>
    <p:sldId id="332" r:id="rId69"/>
    <p:sldId id="333" r:id="rId70"/>
    <p:sldId id="334" r:id="rId71"/>
    <p:sldId id="335" r:id="rId72"/>
    <p:sldId id="336" r:id="rId73"/>
    <p:sldId id="337" r:id="rId74"/>
    <p:sldId id="338" r:id="rId75"/>
    <p:sldId id="339" r:id="rId76"/>
    <p:sldId id="340" r:id="rId77"/>
    <p:sldId id="341" r:id="rId78"/>
    <p:sldId id="342" r:id="rId79"/>
    <p:sldId id="343" r:id="rId80"/>
    <p:sldId id="344" r:id="rId81"/>
    <p:sldId id="345" r:id="rId82"/>
    <p:sldId id="346" r:id="rId83"/>
    <p:sldId id="347" r:id="rId84"/>
    <p:sldId id="348" r:id="rId85"/>
    <p:sldId id="349" r:id="rId86"/>
    <p:sldId id="350" r:id="rId87"/>
    <p:sldId id="351" r:id="rId88"/>
    <p:sldId id="352" r:id="rId89"/>
    <p:sldId id="353" r:id="rId90"/>
    <p:sldId id="354" r:id="rId91"/>
    <p:sldId id="355" r:id="rId92"/>
    <p:sldId id="356" r:id="rId93"/>
    <p:sldId id="357" r:id="rId94"/>
    <p:sldId id="358" r:id="rId95"/>
    <p:sldId id="359" r:id="rId96"/>
    <p:sldId id="360" r:id="rId97"/>
    <p:sldId id="361" r:id="rId98"/>
    <p:sldId id="362" r:id="rId99"/>
    <p:sldId id="363" r:id="rId100"/>
    <p:sldId id="364" r:id="rId101"/>
    <p:sldId id="365" r:id="rId102"/>
    <p:sldId id="366" r:id="rId103"/>
    <p:sldId id="367" r:id="rId104"/>
    <p:sldId id="368" r:id="rId105"/>
    <p:sldId id="369" r:id="rId106"/>
    <p:sldId id="370" r:id="rId107"/>
    <p:sldId id="371" r:id="rId108"/>
    <p:sldId id="372" r:id="rId109"/>
    <p:sldId id="373" r:id="rId110"/>
    <p:sldId id="374" r:id="rId111"/>
    <p:sldId id="375" r:id="rId112"/>
    <p:sldId id="376" r:id="rId113"/>
    <p:sldId id="377" r:id="rId114"/>
    <p:sldId id="378" r:id="rId115"/>
    <p:sldId id="379" r:id="rId116"/>
    <p:sldId id="380" r:id="rId117"/>
    <p:sldId id="381" r:id="rId118"/>
    <p:sldId id="382" r:id="rId119"/>
    <p:sldId id="383" r:id="rId120"/>
    <p:sldId id="384" r:id="rId121"/>
    <p:sldId id="385" r:id="rId122"/>
    <p:sldId id="386" r:id="rId123"/>
    <p:sldId id="387" r:id="rId124"/>
    <p:sldId id="388" r:id="rId125"/>
    <p:sldId id="389" r:id="rId126"/>
    <p:sldId id="390" r:id="rId127"/>
    <p:sldId id="391" r:id="rId128"/>
    <p:sldId id="392" r:id="rId129"/>
    <p:sldId id="394" r:id="rId130"/>
    <p:sldId id="395" r:id="rId131"/>
    <p:sldId id="396" r:id="rId132"/>
    <p:sldId id="397" r:id="rId133"/>
    <p:sldId id="398" r:id="rId134"/>
    <p:sldId id="399" r:id="rId135"/>
    <p:sldId id="400" r:id="rId136"/>
    <p:sldId id="401" r:id="rId137"/>
    <p:sldId id="402" r:id="rId138"/>
    <p:sldId id="403" r:id="rId139"/>
    <p:sldId id="404" r:id="rId140"/>
    <p:sldId id="405" r:id="rId141"/>
    <p:sldId id="406" r:id="rId142"/>
    <p:sldId id="407" r:id="rId143"/>
    <p:sldId id="408" r:id="rId144"/>
    <p:sldId id="409" r:id="rId145"/>
    <p:sldId id="410" r:id="rId146"/>
    <p:sldId id="411" r:id="rId147"/>
    <p:sldId id="412" r:id="rId148"/>
    <p:sldId id="413" r:id="rId149"/>
    <p:sldId id="414" r:id="rId150"/>
    <p:sldId id="415" r:id="rId151"/>
    <p:sldId id="416" r:id="rId152"/>
    <p:sldId id="417" r:id="rId153"/>
    <p:sldId id="418" r:id="rId154"/>
    <p:sldId id="419" r:id="rId155"/>
    <p:sldId id="420" r:id="rId156"/>
    <p:sldId id="421" r:id="rId157"/>
    <p:sldId id="422" r:id="rId158"/>
    <p:sldId id="425" r:id="rId159"/>
    <p:sldId id="423" r:id="rId160"/>
    <p:sldId id="424" r:id="rId16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5EE7636-6F58-4BA5-A9DD-6A382D0931FE}">
  <a:tblStyle styleId="{75EE7636-6F58-4BA5-A9DD-6A382D0931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462" autoAdjust="0"/>
  </p:normalViewPr>
  <p:slideViewPr>
    <p:cSldViewPr snapToGrid="0">
      <p:cViewPr varScale="1">
        <p:scale>
          <a:sx n="138" d="100"/>
          <a:sy n="138" d="100"/>
        </p:scale>
        <p:origin x="83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presProps" Target="pres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theme" Target="theme/theme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en.wikipedia.org/wiki/Grace_Hopper"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www.britannica.com/technology/Harvard-Mark-I"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en.wikipedia.org/wiki/Software_bug" TargetMode="External"/><Relationship Id="rId2" Type="http://schemas.openxmlformats.org/officeDocument/2006/relationships/slide" Target="../slides/slide58.xml"/><Relationship Id="rId1" Type="http://schemas.openxmlformats.org/officeDocument/2006/relationships/notesMaster" Target="../notesMasters/notesMaster1.xml"/><Relationship Id="rId4" Type="http://schemas.openxmlformats.org/officeDocument/2006/relationships/hyperlink" Target="https://en.wikipedia.org/wiki/Harvard_Mark_II" TargetMode="Externa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52b199c420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52b199c420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solidFill>
                  <a:schemeClr val="dk1"/>
                </a:solidFill>
              </a:rPr>
              <a:t>Reload codespace</a:t>
            </a:r>
            <a:endParaRPr>
              <a:solidFill>
                <a:schemeClr val="dk1"/>
              </a:solidFill>
            </a:endParaRPr>
          </a:p>
          <a:p>
            <a:pPr marL="457200" lvl="0" indent="-298450" algn="l" rtl="0">
              <a:spcBef>
                <a:spcPts val="0"/>
              </a:spcBef>
              <a:spcAft>
                <a:spcPts val="0"/>
              </a:spcAft>
              <a:buSzPts val="1100"/>
              <a:buChar char="●"/>
            </a:pPr>
            <a:r>
              <a:rPr lang="en"/>
              <a:t>Uncheck VS Code tabs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802853f3a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802853f3a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280537beb98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280537beb98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988286dadd_0_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988286dadd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hi4.c</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988286dadd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988286dadd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280537beb98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280537beb98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fead10c7ec_6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fead10c7ec_6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fead10c7ec_6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fead10c7ec_6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988286dadd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988286dadd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hi5.c</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600334256b_1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600334256b_1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988286dadd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988286dadd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988286dadd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988286dadd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52d030a94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52d030a94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“Cypher” / cryptogram</a:t>
            </a:r>
            <a:endParaRPr dirty="0"/>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988286dadd_0_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988286dadd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600334256b_1_8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600334256b_1_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hi6.c</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988286dadd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988286dad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988286dadd_0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988286dadd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hi7.c</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600334256b_59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600334256b_59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length{0,1}.c</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fead10c7ec_6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fead10c7ec_6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152d030a94b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152d030a94b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fead10c7ec_6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fead10c7ec_6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length2.c</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string{0,1}.c</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601de35e0b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601de35e0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152d030a94b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152d030a94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008459a0e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008459a0e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Letter shifter +1</a:t>
            </a:r>
            <a:endParaRPr dirty="0"/>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280537beb98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280537beb98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280537beb98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280537beb98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uppercase{0,1,2}.c</a:t>
            </a:r>
            <a:endParaRPr>
              <a:solidFill>
                <a:schemeClr val="dk1"/>
              </a:solidFill>
            </a:endParaRPr>
          </a:p>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600334256b_1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600334256b_1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make, cd, etc.</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421cb10800_1_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421cb10800_1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421cb10800_1_9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421cb10800_1_9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421cb10800_1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421cb10800_1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greet{0,1,2,3,4}.c</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280537beb98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280537beb98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152d030a94b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152d030a94b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cowsay moo</a:t>
            </a:r>
            <a:endParaRPr/>
          </a:p>
          <a:p>
            <a:pPr marL="0" lvl="0" indent="0" algn="l" rtl="0">
              <a:spcBef>
                <a:spcPts val="0"/>
              </a:spcBef>
              <a:spcAft>
                <a:spcPts val="0"/>
              </a:spcAft>
              <a:buNone/>
            </a:pPr>
            <a:r>
              <a:rPr lang="en"/>
              <a:t>cowsay -f duck quack</a:t>
            </a:r>
            <a:endParaRPr/>
          </a:p>
          <a:p>
            <a:pPr marL="0" lvl="0" indent="0" algn="l" rtl="0">
              <a:spcBef>
                <a:spcPts val="0"/>
              </a:spcBef>
              <a:spcAft>
                <a:spcPts val="0"/>
              </a:spcAft>
              <a:buNone/>
            </a:pPr>
            <a:r>
              <a:rPr lang="en"/>
              <a:t>cowsay -f dragon RAWR</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600334256b_59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600334256b_59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152d030a94b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152d030a94b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https://github.com/</a:t>
            </a:r>
            <a:r>
              <a:rPr lang="en"/>
              <a:t>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80537beb9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80537beb9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know it doesn't feel like it, but have had training wheels on…</a:t>
            </a:r>
            <a:endParaRPr/>
          </a:p>
          <a:p>
            <a:pPr marL="0" lvl="0" indent="0" algn="l" rtl="0">
              <a:spcBef>
                <a:spcPts val="0"/>
              </a:spcBef>
              <a:spcAft>
                <a:spcPts val="0"/>
              </a:spcAft>
              <a:buNone/>
            </a:pPr>
            <a:r>
              <a:rPr lang="en"/>
              <a:t>bottom-up understanding, to deduce solutions to problems </a:t>
            </a: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421cb10800_1_9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421cb10800_1_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421cb10800_1_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421cb10800_1_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421cb10800_1_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421cb10800_1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status.c</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600334256b_1_8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600334256b_1_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useful for TFs' testing students code (or testing code in industry in automated processes)</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152d030a94b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52d030a94b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fead10c7ec_6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fead10c7ec_6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600334256b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4" name="Google Shape;954;g600334256b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600334256b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600334256b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988286dadd_0_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988286dadd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600334256b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600334256b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988286dad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988286dad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600334256b_1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600334256b_1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ef74848014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ef74848014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80537beb98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80537beb98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280537beb98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280537beb98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280537beb98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280537beb98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280537beb98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280537beb98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fead10c7ec_6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fead10c7ec_6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ef74848014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ef74848014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600334256b_1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600334256b_1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ef74848014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ef74848014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988286dadd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988286dadd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ef74848014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ef74848014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ef74848014_2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 name="Google Shape;1058;gef74848014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ef74848014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 name="Google Shape;1063;gef74848014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ef74848014_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 name="Google Shape;1068;gef74848014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ef74848014_2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ef74848014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ef74848014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ef74848014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gef74848014_2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 name="Google Shape;1083;gef74848014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ef74848014_2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ef74848014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a:extLst>
            <a:ext uri="{FF2B5EF4-FFF2-40B4-BE49-F238E27FC236}">
              <a16:creationId xmlns:a16="http://schemas.microsoft.com/office/drawing/2014/main" id="{2F93D457-EFEA-28E5-8438-BE50A186EA23}"/>
            </a:ext>
          </a:extLst>
        </p:cNvPr>
        <p:cNvGrpSpPr/>
        <p:nvPr/>
      </p:nvGrpSpPr>
      <p:grpSpPr>
        <a:xfrm>
          <a:off x="0" y="0"/>
          <a:ext cx="0" cy="0"/>
          <a:chOff x="0" y="0"/>
          <a:chExt cx="0" cy="0"/>
        </a:xfrm>
      </p:grpSpPr>
      <p:sp>
        <p:nvSpPr>
          <p:cNvPr id="1087" name="Google Shape;1087;gef74848014_2_49:notes">
            <a:extLst>
              <a:ext uri="{FF2B5EF4-FFF2-40B4-BE49-F238E27FC236}">
                <a16:creationId xmlns:a16="http://schemas.microsoft.com/office/drawing/2014/main" id="{36686A03-7A63-6E90-9B22-D7450E32E4B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ef74848014_2_49:notes">
            <a:extLst>
              <a:ext uri="{FF2B5EF4-FFF2-40B4-BE49-F238E27FC236}">
                <a16:creationId xmlns:a16="http://schemas.microsoft.com/office/drawing/2014/main" id="{C5C30C90-C910-DEA8-00C2-4FB22CA921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2013604"/>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15315c3a6c0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15315c3a6c0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988286dad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988286dad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hello0.c</a:t>
            </a: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152b199c420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152b199c420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421cb10800_1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421cb10800_1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00334256b_1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00334256b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600334256b_1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600334256b_1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802853f3a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802853f3a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600334256b_1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600334256b_1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hello1.c</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421cb10800_1_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421cb10800_1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421cb10800_1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21cb10800_1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421cb10800_1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421cb10800_1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21cb10800_1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21cb10800_1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421cb10800_1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421cb10800_1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80537beb98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80537beb98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80537beb9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80537beb9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421cb10800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421cb10800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21cb10800_1_5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21cb10800_1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2d030a94b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2d030a94b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One Fish Two Fish Red Fish Blue Fish</a:t>
            </a:r>
            <a:endParaRPr/>
          </a:p>
          <a:p>
            <a:pPr marL="0" lvl="0" indent="0" algn="l" rtl="0">
              <a:spcBef>
                <a:spcPts val="0"/>
              </a:spcBef>
              <a:spcAft>
                <a:spcPts val="0"/>
              </a:spcAft>
              <a:buNone/>
            </a:pPr>
            <a:r>
              <a:rPr lang="en"/>
              <a:t>Dr. Seuss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421cb10800_1_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421cb10800_1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421cb10800_1_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421cb10800_1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421cb10800_1_5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421cb10800_1_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421cb10800_1_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421cb10800_1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421cb10800_1_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421cb10800_1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421cb10800_1_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421cb10800_1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Oh god, assembly!</a:t>
            </a: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421cb10800_1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421cb10800_1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421cb10800_1_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421cb10800_1_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421cb10800_1_5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421cb10800_1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421cb10800_1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421cb10800_1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52d030a94b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52d030a94b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4360bc607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4360bc60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Binary aka machine code</a:t>
            </a: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21cb10800_1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21cb10800_1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600334256b_1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600334256b_1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 files involved</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421cb10800_1_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421cb10800_1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421cb10800_1_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421cb10800_1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421cb10800_1_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421cb10800_1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421cb10800_1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421cb10800_1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421cb10800_1_6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421cb10800_1_6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421cb10800_1_6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421cb10800_1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0s and 1s for printf.c are actually those for libc.so.</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421cb10800_1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421cb10800_1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52d030a94b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52d030a94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Oh, the Places You'll Go!</a:t>
            </a:r>
            <a:endParaRPr/>
          </a:p>
          <a:p>
            <a:pPr marL="0" lvl="0" indent="0" algn="l" rtl="0">
              <a:spcBef>
                <a:spcPts val="0"/>
              </a:spcBef>
              <a:spcAft>
                <a:spcPts val="0"/>
              </a:spcAft>
              <a:buNone/>
            </a:pPr>
            <a:r>
              <a:rPr lang="en"/>
              <a:t>Dr. Seuss</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600334256b_1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600334256b_1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600334256b_59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600334256b_59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2d030a94b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2d030a94b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52d030a94b_0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52d030a94b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intellectual property</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52d030a94b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52d030a94b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easier with hello-world than with, e.g., loops, which could be for loops or while loops, etc.</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600334256b_59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600334256b_59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52d030a94b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52d030a94b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https://en.wikipedia.org/wiki/Grace_Hopper</a:t>
            </a:r>
            <a:r>
              <a:rPr lang="en" dirty="0"/>
              <a:t> </a:t>
            </a:r>
            <a:endParaRPr dirty="0"/>
          </a:p>
          <a:p>
            <a:pPr marL="0" lvl="0" indent="0" algn="l" rtl="0">
              <a:spcBef>
                <a:spcPts val="0"/>
              </a:spcBef>
              <a:spcAft>
                <a:spcPts val="0"/>
              </a:spcAft>
              <a:buNone/>
            </a:pPr>
            <a:r>
              <a:rPr lang="en" dirty="0"/>
              <a:t>Dr Grace Hopper, Yale PhD</a:t>
            </a:r>
            <a:endParaRPr dirty="0"/>
          </a:p>
          <a:p>
            <a:pPr marL="0" lvl="0" indent="0" algn="l" rtl="0">
              <a:spcBef>
                <a:spcPts val="0"/>
              </a:spcBef>
              <a:spcAft>
                <a:spcPts val="0"/>
              </a:spcAft>
              <a:buNone/>
            </a:pPr>
            <a:r>
              <a:rPr lang="en" dirty="0"/>
              <a:t>Rear Admiral in Navy</a:t>
            </a:r>
            <a:endParaRPr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52d030a94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52d030a94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https://www.britannica.com/technology/Harvard-Mark-I</a:t>
            </a:r>
            <a:r>
              <a:rPr lang="en" dirty="0"/>
              <a:t> </a:t>
            </a:r>
            <a:endParaRPr dirty="0"/>
          </a:p>
          <a:p>
            <a:pPr marL="0" lvl="0" indent="0" algn="l" rtl="0">
              <a:spcBef>
                <a:spcPts val="0"/>
              </a:spcBef>
              <a:spcAft>
                <a:spcPts val="0"/>
              </a:spcAft>
              <a:buNone/>
            </a:pPr>
            <a:r>
              <a:rPr lang="en" dirty="0"/>
              <a:t>SEC</a:t>
            </a:r>
          </a:p>
          <a:p>
            <a:pPr marL="0" lvl="0" indent="0" algn="l" rtl="0">
              <a:spcBef>
                <a:spcPts val="0"/>
              </a:spcBef>
              <a:spcAft>
                <a:spcPts val="0"/>
              </a:spcAft>
              <a:buNone/>
            </a:pPr>
            <a:r>
              <a:rPr lang="en" dirty="0"/>
              <a:t>Harvard Mk 1 main frame computer </a:t>
            </a:r>
            <a:endParaRPr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600334256b_59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600334256b_59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https://en.wikipedia.org/wiki/Software_bug</a:t>
            </a:r>
            <a:endParaRPr/>
          </a:p>
          <a:p>
            <a:pPr marL="0" lvl="0" indent="0" algn="l" rtl="0">
              <a:spcBef>
                <a:spcPts val="0"/>
              </a:spcBef>
              <a:spcAft>
                <a:spcPts val="0"/>
              </a:spcAft>
              <a:buNone/>
            </a:pPr>
            <a:r>
              <a:rPr lang="en" u="sng">
                <a:solidFill>
                  <a:schemeClr val="hlink"/>
                </a:solidFill>
                <a:hlinkClick r:id="rId4"/>
              </a:rPr>
              <a:t>https://en.wikipedia.org/wiki/Harvard_Mark_II</a:t>
            </a:r>
            <a:r>
              <a:rPr lang="en"/>
              <a:t> </a:t>
            </a:r>
            <a:endParaRPr>
              <a:solidFill>
                <a:schemeClr val="dk1"/>
              </a:solidFill>
            </a:endParaRPr>
          </a:p>
          <a:p>
            <a:pPr marL="0" lvl="0" indent="0" algn="l" rtl="0">
              <a:spcBef>
                <a:spcPts val="0"/>
              </a:spcBef>
              <a:spcAft>
                <a:spcPts val="0"/>
              </a:spcAft>
              <a:buNone/>
            </a:pPr>
            <a:r>
              <a:rPr lang="en">
                <a:solidFill>
                  <a:schemeClr val="dk1"/>
                </a:solidFill>
              </a:rPr>
              <a:t>Mark II</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600334256b_59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600334256b_59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 actual case of bug being found", now in Smithsonian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52d030a94b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52d030a94b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ef5e5cdcb2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ef5e5cdcb2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008459a0e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3008459a0e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152d030a94b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152d030a94b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988286dadd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988286dadd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600334256b_1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600334256b_1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 == 2 billion</a:t>
            </a:r>
            <a:endParaRPr/>
          </a:p>
          <a:p>
            <a:pPr marL="0" lvl="0" indent="0" algn="l" rtl="0">
              <a:spcBef>
                <a:spcPts val="0"/>
              </a:spcBef>
              <a:spcAft>
                <a:spcPts val="0"/>
              </a:spcAft>
              <a:buNone/>
            </a:pPr>
            <a:r>
              <a:rPr lang="en"/>
              <a:t>long == 9 quintillion (signed)</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421cb10800_1_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421cb10800_1_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421cb10800_1_6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421cb10800_1_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421cb10800_1_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421cb10800_1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421cb10800_1_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421cb10800_1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421cb10800_1_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421cb10800_1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802853f3a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802853f3a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Nineteen Eighty-Four</a:t>
            </a:r>
            <a:endParaRPr/>
          </a:p>
          <a:p>
            <a:pPr marL="0" lvl="0" indent="0" algn="l" rtl="0">
              <a:spcBef>
                <a:spcPts val="0"/>
              </a:spcBef>
              <a:spcAft>
                <a:spcPts val="0"/>
              </a:spcAft>
              <a:buNone/>
            </a:pPr>
            <a:r>
              <a:rPr lang="en"/>
              <a:t>George Orwell</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421cb10800_1_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421cb10800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421cb10800_1_8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421cb10800_1_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600334256b_1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600334256b_1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421cb10800_1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421cb10800_1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600334256b_1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600334256b_1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600334256b_1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600334256b_1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988286dadd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988286dadd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scores0.c</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988286dadd_0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988286dadd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988286dadd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988286dadd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988286dadd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988286dadd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802853f3a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802853f3a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988286dadd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988286dadd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988286dadd_0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988286dadd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988286dadd_0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988286dadd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 best design</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988286dadd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988286dadd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988286dadd_0_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988286dadd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988286dadd_0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988286dadd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scores1.c</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988286dadd_0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988286dadd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scores{2,3,4,5}.c</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8070e0ad67_12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8070e0ad67_1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988286dadd_0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988286dadd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hi{0,1}.c</a:t>
            </a:r>
            <a:endParaRPr/>
          </a:p>
          <a:p>
            <a:pPr marL="0" lvl="0" indent="0" algn="l" rtl="0">
              <a:spcBef>
                <a:spcPts val="0"/>
              </a:spcBef>
              <a:spcAft>
                <a:spcPts val="0"/>
              </a:spcAft>
              <a:buNone/>
            </a:pPr>
            <a:r>
              <a:rPr lang="en"/>
              <a:t>what about chars?</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988286dadd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988286dadd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070e0ad67_12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070e0ad67_12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600334256b_1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600334256b_1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600334256b_1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600334256b_1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600334256b_1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600334256b_1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280537beb98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280537beb9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most types have fixed length, so how implement strings?</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988286dadd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988286dadd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hi2.c</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988286dadd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988286dad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600334256b_1_7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600334256b_1_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hi3.c</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988286dadd_0_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988286dadd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know where end is?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280537beb98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280537beb98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988286dadd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988286dadd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0.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0.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0.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4.xml"/><Relationship Id="rId1" Type="http://schemas.openxmlformats.org/officeDocument/2006/relationships/slideLayout" Target="../slideLayouts/slideLayout10.xml"/></Relationships>
</file>

<file path=ppt/slides/_rels/slide10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5.xml"/><Relationship Id="rId1" Type="http://schemas.openxmlformats.org/officeDocument/2006/relationships/slideLayout" Target="../slideLayouts/slideLayout10.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0.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0.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0.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0.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0.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3" Type="http://schemas.openxmlformats.org/officeDocument/2006/relationships/hyperlink" Target="https://manual.cs50.io/#string.h" TargetMode="External"/><Relationship Id="rId2" Type="http://schemas.openxmlformats.org/officeDocument/2006/relationships/notesSlide" Target="../notesSlides/notesSlide116.xml"/><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3" Type="http://schemas.openxmlformats.org/officeDocument/2006/relationships/hyperlink" Target="https://manual.cs50.io/#ctype.h" TargetMode="External"/><Relationship Id="rId2" Type="http://schemas.openxmlformats.org/officeDocument/2006/relationships/notesSlide" Target="../notesSlides/notesSlide11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0.xml"/><Relationship Id="rId1" Type="http://schemas.openxmlformats.org/officeDocument/2006/relationships/slideLayout" Target="../slideLayouts/slideLayout10.xml"/></Relationships>
</file>

<file path=ppt/slides/_rels/slide1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1.xml"/><Relationship Id="rId1" Type="http://schemas.openxmlformats.org/officeDocument/2006/relationships/slideLayout" Target="../slideLayouts/slideLayout10.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9.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6.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7.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8.xml"/><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0.xml"/><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5.xml"/><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6.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7.xml"/><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8.xml"/><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9.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0.xml"/><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1.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2.xml"/><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3.xm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0.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0.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0.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0.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0.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0.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0.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0.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2" name="TextBox 1">
            <a:extLst>
              <a:ext uri="{FF2B5EF4-FFF2-40B4-BE49-F238E27FC236}">
                <a16:creationId xmlns:a16="http://schemas.microsoft.com/office/drawing/2014/main" id="{84173A6F-4EC9-0550-300D-49127A29314F}"/>
              </a:ext>
            </a:extLst>
          </p:cNvPr>
          <p:cNvSpPr txBox="1"/>
          <p:nvPr/>
        </p:nvSpPr>
        <p:spPr>
          <a:xfrm>
            <a:off x="921001" y="2110085"/>
            <a:ext cx="7301999" cy="923330"/>
          </a:xfrm>
          <a:prstGeom prst="rect">
            <a:avLst/>
          </a:prstGeom>
          <a:noFill/>
        </p:spPr>
        <p:txBody>
          <a:bodyPr wrap="non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5400" dirty="0">
                <a:solidFill>
                  <a:schemeClr val="tx1"/>
                </a:solidFill>
              </a:rPr>
              <a:t>Computing Technology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cryptography</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graphicFrame>
        <p:nvGraphicFramePr>
          <p:cNvPr id="767" name="Google Shape;767;p121"/>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graphicFrame>
        <p:nvGraphicFramePr>
          <p:cNvPr id="772" name="Google Shape;772;p122"/>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graphicFrame>
        <p:nvGraphicFramePr>
          <p:cNvPr id="777" name="Google Shape;777;p123"/>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12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NUL</a:t>
            </a:r>
            <a:endParaRPr>
              <a:latin typeface="Consolas"/>
              <a:ea typeface="Consolas"/>
              <a:cs typeface="Consolas"/>
              <a:sym typeface="Consolas"/>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pic>
        <p:nvPicPr>
          <p:cNvPr id="787" name="Google Shape;787;p125"/>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pic>
        <p:nvPicPr>
          <p:cNvPr id="792" name="Google Shape;792;p126"/>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793" name="Google Shape;793;p126"/>
          <p:cNvSpPr/>
          <p:nvPr/>
        </p:nvSpPr>
        <p:spPr>
          <a:xfrm>
            <a:off x="1333500" y="0"/>
            <a:ext cx="78108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1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string t = "BYE!";</a:t>
            </a:r>
            <a:endParaRPr>
              <a:solidFill>
                <a:srgbClr val="FFFFFF"/>
              </a:solidFill>
              <a:latin typeface="Consolas"/>
              <a:ea typeface="Consolas"/>
              <a:cs typeface="Consolas"/>
              <a:sym typeface="Consolas"/>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graphicFrame>
        <p:nvGraphicFramePr>
          <p:cNvPr id="803" name="Google Shape;803;p128"/>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graphicFrame>
        <p:nvGraphicFramePr>
          <p:cNvPr id="808" name="Google Shape;808;p129"/>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graphicFrame>
        <p:nvGraphicFramePr>
          <p:cNvPr id="813" name="Google Shape;813;p130"/>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t</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onsolas"/>
                <a:ea typeface="Consolas"/>
                <a:cs typeface="Consolas"/>
                <a:sym typeface="Consolas"/>
              </a:rPr>
              <a:t>J    M  P  X  F    D</a:t>
            </a:r>
            <a:endParaRPr dirty="0">
              <a:latin typeface="Consolas"/>
              <a:ea typeface="Consolas"/>
              <a:cs typeface="Consolas"/>
              <a:sym typeface="Consolas"/>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graphicFrame>
        <p:nvGraphicFramePr>
          <p:cNvPr id="818" name="Google Shape;818;p131"/>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s[0]</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s[1]</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t[0]</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t[1]</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t[4]</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1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string words[2];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words</a:t>
            </a:r>
            <a:r>
              <a:rPr lang="en">
                <a:solidFill>
                  <a:srgbClr val="FFFFFF"/>
                </a:solidFill>
                <a:latin typeface="Consolas"/>
                <a:ea typeface="Consolas"/>
                <a:cs typeface="Consolas"/>
                <a:sym typeface="Consolas"/>
              </a:rPr>
              <a:t>[0] = "HI!";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words[1] = "BYE!";</a:t>
            </a:r>
            <a:endParaRPr>
              <a:solidFill>
                <a:schemeClr val="dk1"/>
              </a:solidFill>
              <a:latin typeface="Consolas"/>
              <a:ea typeface="Consolas"/>
              <a:cs typeface="Consolas"/>
              <a:sym typeface="Consolas"/>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graphicFrame>
        <p:nvGraphicFramePr>
          <p:cNvPr id="828" name="Google Shape;828;p133"/>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words[0]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words[1]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 </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graphicFrame>
        <p:nvGraphicFramePr>
          <p:cNvPr id="833" name="Google Shape;833;p134"/>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words[0][0]</a:t>
                      </a:r>
                      <a:endParaRPr sz="1200"/>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words[0][1]</a:t>
                      </a:r>
                      <a:endParaRPr sz="1200"/>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words[0][2]</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words[0][3]</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words[1][0]</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words[1][1]</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words[1][2]</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words[1][3]</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words[1][4]</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8" name="Google Shape;838;p13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13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string.h</a:t>
            </a:r>
            <a:endParaRPr>
              <a:latin typeface="Consolas"/>
              <a:ea typeface="Consolas"/>
              <a:cs typeface="Consolas"/>
              <a:sym typeface="Consolas"/>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13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uFill>
                  <a:noFill/>
                </a:uFill>
                <a:hlinkClick r:id="rId3"/>
              </a:rPr>
              <a:t>manual.cs50.io/#string.h</a:t>
            </a:r>
            <a:endParaRPr dirty="0"/>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13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strlen</a:t>
            </a:r>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13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ctype.h</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14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manual.cs50.io/#ctype.h</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onsolas"/>
                <a:ea typeface="Consolas"/>
                <a:cs typeface="Consolas"/>
                <a:sym typeface="Consolas"/>
              </a:rPr>
              <a:t>I    L  O  V  E    C</a:t>
            </a:r>
            <a:endParaRPr dirty="0">
              <a:latin typeface="Consolas"/>
              <a:ea typeface="Consolas"/>
              <a:cs typeface="Consolas"/>
              <a:sym typeface="Consolas"/>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pic>
        <p:nvPicPr>
          <p:cNvPr id="868" name="Google Shape;868;p141"/>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pic>
        <p:nvPicPr>
          <p:cNvPr id="873" name="Google Shape;873;p142"/>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874" name="Google Shape;874;p142"/>
          <p:cNvSpPr/>
          <p:nvPr/>
        </p:nvSpPr>
        <p:spPr>
          <a:xfrm>
            <a:off x="300" y="0"/>
            <a:ext cx="42360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2"/>
          <p:cNvSpPr/>
          <p:nvPr/>
        </p:nvSpPr>
        <p:spPr>
          <a:xfrm>
            <a:off x="7450275" y="0"/>
            <a:ext cx="16938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2"/>
          <p:cNvSpPr/>
          <p:nvPr/>
        </p:nvSpPr>
        <p:spPr>
          <a:xfrm>
            <a:off x="5333975" y="0"/>
            <a:ext cx="10185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14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command-line arguments</a:t>
            </a:r>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144"/>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145"/>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000000"/>
                </a:solidFill>
                <a:highlight>
                  <a:schemeClr val="dk1"/>
                </a:highlight>
                <a:latin typeface="Consolas"/>
                <a:ea typeface="Consolas"/>
                <a:cs typeface="Consolas"/>
                <a:sym typeface="Consolas"/>
              </a:rPr>
              <a:t>void</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146"/>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000000"/>
                </a:solidFill>
                <a:highlight>
                  <a:schemeClr val="dk1"/>
                </a:highlight>
                <a:latin typeface="Consolas"/>
                <a:ea typeface="Consolas"/>
                <a:cs typeface="Consolas"/>
                <a:sym typeface="Consolas"/>
              </a:rPr>
              <a:t>int argc, string argv[]</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14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ASCII art</a:t>
            </a: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14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cowsay</a:t>
            </a:r>
            <a:endParaRPr>
              <a:latin typeface="Consolas"/>
              <a:ea typeface="Consolas"/>
              <a:cs typeface="Consolas"/>
              <a:sym typeface="Consolas"/>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14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exit status</a:t>
            </a:r>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pic>
        <p:nvPicPr>
          <p:cNvPr id="3" name="Picture 2">
            <a:extLst>
              <a:ext uri="{FF2B5EF4-FFF2-40B4-BE49-F238E27FC236}">
                <a16:creationId xmlns:a16="http://schemas.microsoft.com/office/drawing/2014/main" id="{E63312E7-BB51-83F0-1E0E-9A7BA4ADFD62}"/>
              </a:ext>
            </a:extLst>
          </p:cNvPr>
          <p:cNvPicPr>
            <a:picLocks noChangeAspect="1"/>
          </p:cNvPicPr>
          <p:nvPr/>
        </p:nvPicPr>
        <p:blipFill>
          <a:blip r:embed="rId3"/>
          <a:stretch>
            <a:fillRect/>
          </a:stretch>
        </p:blipFill>
        <p:spPr>
          <a:xfrm>
            <a:off x="2115188" y="0"/>
            <a:ext cx="4913623" cy="51435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30"/>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0"/>
          <p:cNvSpPr txBox="1"/>
          <p:nvPr/>
        </p:nvSpPr>
        <p:spPr>
          <a:xfrm>
            <a:off x="82525" y="2195550"/>
            <a:ext cx="31269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900">
                <a:solidFill>
                  <a:srgbClr val="FFFFFF"/>
                </a:solidFill>
              </a:rPr>
              <a:t>source code</a:t>
            </a:r>
            <a:r>
              <a:rPr lang="en" sz="3600">
                <a:solidFill>
                  <a:srgbClr val="FFFFFF"/>
                </a:solidFill>
              </a:rPr>
              <a:t> →  </a:t>
            </a:r>
            <a:endParaRPr sz="3600">
              <a:solidFill>
                <a:srgbClr val="FFFFFF"/>
              </a:solidFill>
            </a:endParaRPr>
          </a:p>
        </p:txBody>
      </p:sp>
      <p:sp>
        <p:nvSpPr>
          <p:cNvPr id="139" name="Google Shape;139;p30"/>
          <p:cNvSpPr txBox="1"/>
          <p:nvPr/>
        </p:nvSpPr>
        <p:spPr>
          <a:xfrm>
            <a:off x="5886047" y="2195550"/>
            <a:ext cx="32580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900">
                <a:solidFill>
                  <a:srgbClr val="FFFFFF"/>
                </a:solidFill>
              </a:rPr>
              <a:t>machine code</a:t>
            </a:r>
            <a:endParaRPr sz="2900">
              <a:solidFill>
                <a:srgbClr val="FFFFFF"/>
              </a:solidFill>
            </a:endParaRPr>
          </a:p>
        </p:txBody>
      </p:sp>
      <p:sp>
        <p:nvSpPr>
          <p:cNvPr id="140" name="Google Shape;140;p3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a:t>compiler</a:t>
            </a:r>
            <a:endParaRPr sz="2900"/>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152"/>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153"/>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a:t>
            </a:r>
            <a:r>
              <a:rPr lang="en">
                <a:solidFill>
                  <a:srgbClr val="FFFFFF"/>
                </a:solidFill>
                <a:latin typeface="Consolas"/>
                <a:ea typeface="Consolas"/>
                <a:cs typeface="Consolas"/>
                <a:sym typeface="Consolas"/>
              </a:rPr>
              <a: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154"/>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#include &lt;stdio.h&gt;</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a:t>
            </a:r>
            <a:r>
              <a:rPr lang="en">
                <a:solidFill>
                  <a:schemeClr val="dk1"/>
                </a:solidFill>
                <a:latin typeface="Consolas"/>
                <a:ea typeface="Consolas"/>
                <a:cs typeface="Consolas"/>
                <a:sym typeface="Consolas"/>
              </a:rPr>
              <a:t> main(void)</a:t>
            </a:r>
            <a:br>
              <a:rPr lang="en">
                <a:solidFill>
                  <a:schemeClr val="dk1"/>
                </a:solidFill>
                <a:latin typeface="Consolas"/>
                <a:ea typeface="Consolas"/>
                <a:cs typeface="Consolas"/>
                <a:sym typeface="Consolas"/>
              </a:rPr>
            </a:b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    ...</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15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echo $?</a:t>
            </a:r>
            <a:endParaRPr>
              <a:latin typeface="Consolas"/>
              <a:ea typeface="Consolas"/>
              <a:cs typeface="Consolas"/>
              <a:sym typeface="Consolas"/>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15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cryptography</a:t>
            </a:r>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15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encryption</a:t>
            </a:r>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158"/>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8"/>
          <p:cNvSpPr txBox="1"/>
          <p:nvPr/>
        </p:nvSpPr>
        <p:spPr>
          <a:xfrm>
            <a:off x="1283157" y="2195550"/>
            <a:ext cx="19263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input →  </a:t>
            </a:r>
            <a:endParaRPr sz="3600">
              <a:solidFill>
                <a:srgbClr val="FFFFFF"/>
              </a:solidFill>
            </a:endParaRPr>
          </a:p>
        </p:txBody>
      </p:sp>
      <p:sp>
        <p:nvSpPr>
          <p:cNvPr id="958" name="Google Shape;958;p158"/>
          <p:cNvSpPr txBox="1"/>
          <p:nvPr/>
        </p:nvSpPr>
        <p:spPr>
          <a:xfrm>
            <a:off x="5886057" y="2195550"/>
            <a:ext cx="2220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output</a:t>
            </a:r>
            <a:endParaRPr sz="3600">
              <a:solidFill>
                <a:srgbClr val="FFFFFF"/>
              </a:solidFill>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159"/>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9"/>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65" name="Google Shape;965;p159"/>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160"/>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60"/>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72" name="Google Shape;972;p160"/>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
        <p:nvSpPr>
          <p:cNvPr id="973" name="Google Shape;973;p16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cipher</a:t>
            </a:r>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16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cipher</a:t>
            </a:r>
            <a:endParaRPr/>
          </a:p>
        </p:txBody>
      </p:sp>
      <p:sp>
        <p:nvSpPr>
          <p:cNvPr id="979" name="Google Shape;979;p161"/>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61"/>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81" name="Google Shape;981;p161"/>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
        <p:nvSpPr>
          <p:cNvPr id="982" name="Google Shape;982;p161"/>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key →  </a:t>
            </a:r>
            <a:endParaRPr sz="360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1"/>
          <p:cNvSpPr txBox="1">
            <a:spLocks noGrp="1"/>
          </p:cNvSpPr>
          <p:nvPr>
            <p:ph type="body" idx="1"/>
          </p:nvPr>
        </p:nvSpPr>
        <p:spPr>
          <a:xfrm>
            <a:off x="2608950" y="1456200"/>
            <a:ext cx="3926100" cy="223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162"/>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62"/>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989" name="Google Shape;989;p162"/>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163"/>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63"/>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996" name="Google Shape;996;p163"/>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IJ!</a:t>
            </a:r>
            <a:endParaRPr sz="2400">
              <a:solidFill>
                <a:srgbClr val="FFFFFF"/>
              </a:solidFill>
              <a:latin typeface="Consolas"/>
              <a:ea typeface="Consolas"/>
              <a:cs typeface="Consolas"/>
              <a:sym typeface="Consolas"/>
            </a:endParaRPr>
          </a:p>
        </p:txBody>
      </p:sp>
      <p:sp>
        <p:nvSpPr>
          <p:cNvPr id="997" name="Google Shape;997;p163"/>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164"/>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64"/>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1004" name="Google Shape;1004;p164"/>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UV!</a:t>
            </a:r>
            <a:endParaRPr sz="2400">
              <a:solidFill>
                <a:srgbClr val="FFFFFF"/>
              </a:solidFill>
              <a:latin typeface="Consolas"/>
              <a:ea typeface="Consolas"/>
              <a:cs typeface="Consolas"/>
              <a:sym typeface="Consolas"/>
            </a:endParaRPr>
          </a:p>
        </p:txBody>
      </p:sp>
      <p:sp>
        <p:nvSpPr>
          <p:cNvPr id="1005" name="Google Shape;1005;p164"/>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165"/>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65"/>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12" name="Google Shape;1012;p165"/>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V YBIR LBH</a:t>
            </a:r>
            <a:endParaRPr sz="2400">
              <a:solidFill>
                <a:srgbClr val="FFFFFF"/>
              </a:solidFill>
              <a:latin typeface="Consolas"/>
              <a:ea typeface="Consolas"/>
              <a:cs typeface="Consolas"/>
              <a:sym typeface="Consolas"/>
            </a:endParaRPr>
          </a:p>
        </p:txBody>
      </p:sp>
      <p:sp>
        <p:nvSpPr>
          <p:cNvPr id="1013" name="Google Shape;1013;p165"/>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166"/>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66"/>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20" name="Google Shape;1020;p166"/>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167"/>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67"/>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27" name="Google Shape;1027;p167"/>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 LOVE YOU</a:t>
            </a:r>
            <a:endParaRPr sz="2400">
              <a:solidFill>
                <a:srgbClr val="FFFFFF"/>
              </a:solidFill>
              <a:latin typeface="Consolas"/>
              <a:ea typeface="Consolas"/>
              <a:cs typeface="Consolas"/>
              <a:sym typeface="Consolas"/>
            </a:endParaRPr>
          </a:p>
        </p:txBody>
      </p:sp>
      <p:sp>
        <p:nvSpPr>
          <p:cNvPr id="1028" name="Google Shape;1028;p167"/>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16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decryption</a:t>
            </a:r>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169"/>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69"/>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dirty="0">
                <a:solidFill>
                  <a:srgbClr val="FFFFFF"/>
                </a:solidFill>
                <a:latin typeface="Consolas"/>
                <a:ea typeface="Consolas"/>
                <a:cs typeface="Consolas"/>
                <a:sym typeface="Consolas"/>
              </a:rPr>
              <a:t>UIJT XBT GVO!</a:t>
            </a:r>
            <a:r>
              <a:rPr lang="en" sz="3400" dirty="0">
                <a:solidFill>
                  <a:srgbClr val="FFFFFF"/>
                </a:solidFill>
              </a:rPr>
              <a:t> →  </a:t>
            </a:r>
            <a:endParaRPr sz="3400" dirty="0">
              <a:solidFill>
                <a:srgbClr val="FFFFFF"/>
              </a:solidFill>
            </a:endParaRPr>
          </a:p>
        </p:txBody>
      </p:sp>
      <p:sp>
        <p:nvSpPr>
          <p:cNvPr id="1040" name="Google Shape;1040;p169"/>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17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onsolas"/>
                <a:ea typeface="Consolas"/>
                <a:cs typeface="Consolas"/>
                <a:sym typeface="Consolas"/>
              </a:rPr>
              <a:t>U  I  J  T   X  B  T   G  V  O  !</a:t>
            </a:r>
            <a:endParaRPr dirty="0">
              <a:latin typeface="Consolas"/>
              <a:ea typeface="Consolas"/>
              <a:cs typeface="Consolas"/>
              <a:sym typeface="Consolas"/>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17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I  J  T   X  B  T   G  V  O  !</a:t>
            </a:r>
            <a:endParaRPr dirty="0">
              <a:latin typeface="Consolas"/>
              <a:ea typeface="Consolas"/>
              <a:cs typeface="Consolas"/>
              <a:sym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2"/>
          <p:cNvSpPr txBox="1"/>
          <p:nvPr/>
        </p:nvSpPr>
        <p:spPr>
          <a:xfrm>
            <a:off x="0" y="1072350"/>
            <a:ext cx="9144000" cy="299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Consolas"/>
                <a:ea typeface="Consolas"/>
                <a:cs typeface="Consolas"/>
                <a:sym typeface="Consolas"/>
              </a:rPr>
              <a:t>01111111 01000101 01001100 01000110 00000010 00000001 00000001 00000000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00000010 00000000 00111110 00000000 00000001 00000000 00000000 00000000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10110000 00000101 01000000 00000000 00000000 00000000 00000000 00000000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11010000 00010011 00000000 00000000 00000000 00000000 00000000 00000000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00000000 00000000 00000000 00000000 01000000 00000000 00111000 00000000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00001001 00000000 01000000 00000000 00100100 00000000 00100001 00000000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00000110 00000000 00000000 00000000 00000101 00000000 00000000 00000000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00000011 00000000 00000000 00000000 00000100 00000000 00000000 00000000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00111000 00000010 00000000 00000000 00000000 00000000 00000000 00000000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1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J  T   X  B  T   G  V  O  !</a:t>
            </a:r>
            <a:endParaRPr dirty="0">
              <a:latin typeface="Consolas"/>
              <a:ea typeface="Consolas"/>
              <a:cs typeface="Consolas"/>
              <a:sym typeface="Consolas"/>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1059"/>
        <p:cNvGrpSpPr/>
        <p:nvPr/>
      </p:nvGrpSpPr>
      <p:grpSpPr>
        <a:xfrm>
          <a:off x="0" y="0"/>
          <a:ext cx="0" cy="0"/>
          <a:chOff x="0" y="0"/>
          <a:chExt cx="0" cy="0"/>
        </a:xfrm>
      </p:grpSpPr>
      <p:sp>
        <p:nvSpPr>
          <p:cNvPr id="1060" name="Google Shape;1060;p17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T   X  B  T   G  V  O  !</a:t>
            </a:r>
            <a:endParaRPr dirty="0">
              <a:latin typeface="Consolas"/>
              <a:ea typeface="Consolas"/>
              <a:cs typeface="Consolas"/>
              <a:sym typeface="Consolas"/>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p17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X  B  T   G  V  O  !</a:t>
            </a:r>
            <a:endParaRPr dirty="0">
              <a:latin typeface="Consolas"/>
              <a:ea typeface="Consolas"/>
              <a:cs typeface="Consolas"/>
              <a:sym typeface="Consolas"/>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17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B  T   G  V  O  !</a:t>
            </a:r>
            <a:endParaRPr dirty="0">
              <a:latin typeface="Consolas"/>
              <a:ea typeface="Consolas"/>
              <a:cs typeface="Consolas"/>
              <a:sym typeface="Consolas"/>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17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T   G  V  O  !</a:t>
            </a:r>
            <a:endParaRPr dirty="0">
              <a:latin typeface="Consolas"/>
              <a:ea typeface="Consolas"/>
              <a:cs typeface="Consolas"/>
              <a:sym typeface="Consolas"/>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17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S   G  V  O  !</a:t>
            </a:r>
            <a:endParaRPr dirty="0">
              <a:latin typeface="Consolas"/>
              <a:ea typeface="Consolas"/>
              <a:cs typeface="Consolas"/>
              <a:sym typeface="Consolas"/>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5" name="Google Shape;1085;p17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S   F  V  O  !</a:t>
            </a:r>
            <a:endParaRPr dirty="0">
              <a:latin typeface="Consolas"/>
              <a:ea typeface="Consolas"/>
              <a:cs typeface="Consolas"/>
              <a:sym typeface="Consolas"/>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17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S   F  U  O  !</a:t>
            </a:r>
            <a:endParaRPr dirty="0">
              <a:latin typeface="Consolas"/>
              <a:ea typeface="Consolas"/>
              <a:cs typeface="Consolas"/>
              <a:sym typeface="Consolas"/>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1089">
          <a:extLst>
            <a:ext uri="{FF2B5EF4-FFF2-40B4-BE49-F238E27FC236}">
              <a16:creationId xmlns:a16="http://schemas.microsoft.com/office/drawing/2014/main" id="{F005C33D-B912-9A73-8ACE-A8C936BAD05D}"/>
            </a:ext>
          </a:extLst>
        </p:cNvPr>
        <p:cNvGrpSpPr/>
        <p:nvPr/>
      </p:nvGrpSpPr>
      <p:grpSpPr>
        <a:xfrm>
          <a:off x="0" y="0"/>
          <a:ext cx="0" cy="0"/>
          <a:chOff x="0" y="0"/>
          <a:chExt cx="0" cy="0"/>
        </a:xfrm>
      </p:grpSpPr>
      <p:sp>
        <p:nvSpPr>
          <p:cNvPr id="1090" name="Google Shape;1090;p179">
            <a:extLst>
              <a:ext uri="{FF2B5EF4-FFF2-40B4-BE49-F238E27FC236}">
                <a16:creationId xmlns:a16="http://schemas.microsoft.com/office/drawing/2014/main" id="{A1EDCE1C-2A70-4BD1-FC30-E5343A196116}"/>
              </a:ext>
            </a:extLst>
          </p:cNvPr>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S   F  U  N  !</a:t>
            </a:r>
            <a:endParaRPr dirty="0">
              <a:latin typeface="Consolas"/>
              <a:ea typeface="Consolas"/>
              <a:cs typeface="Consolas"/>
              <a:sym typeface="Consolas"/>
            </a:endParaRPr>
          </a:p>
        </p:txBody>
      </p:sp>
    </p:spTree>
    <p:extLst>
      <p:ext uri="{BB962C8B-B14F-4D97-AF65-F5344CB8AC3E}">
        <p14:creationId xmlns:p14="http://schemas.microsoft.com/office/powerpoint/2010/main" val="1168356683"/>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94"/>
        <p:cNvGrpSpPr/>
        <p:nvPr/>
      </p:nvGrpSpPr>
      <p:grpSpPr>
        <a:xfrm>
          <a:off x="0" y="0"/>
          <a:ext cx="0" cy="0"/>
          <a:chOff x="0" y="0"/>
          <a:chExt cx="0" cy="0"/>
        </a:xfrm>
      </p:grpSpPr>
      <p:pic>
        <p:nvPicPr>
          <p:cNvPr id="3" name="Picture 2" descr="A cartoon of a yellow rubber duck on a bomb&#10;&#10;AI-generated content may be incorrect.">
            <a:extLst>
              <a:ext uri="{FF2B5EF4-FFF2-40B4-BE49-F238E27FC236}">
                <a16:creationId xmlns:a16="http://schemas.microsoft.com/office/drawing/2014/main" id="{B69F2EEE-076D-260A-C613-D53CAB1C378C}"/>
              </a:ext>
            </a:extLst>
          </p:cNvPr>
          <p:cNvPicPr>
            <a:picLocks noChangeAspect="1"/>
          </p:cNvPicPr>
          <p:nvPr/>
        </p:nvPicPr>
        <p:blipFill>
          <a:blip r:embed="rId3"/>
          <a:stretch>
            <a:fillRect/>
          </a:stretch>
        </p:blipFill>
        <p:spPr>
          <a:xfrm>
            <a:off x="2000250" y="0"/>
            <a:ext cx="5143500" cy="51435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make hello</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1099"/>
        <p:cNvGrpSpPr/>
        <p:nvPr/>
      </p:nvGrpSpPr>
      <p:grpSpPr>
        <a:xfrm>
          <a:off x="0" y="0"/>
          <a:ext cx="0" cy="0"/>
          <a:chOff x="0" y="0"/>
          <a:chExt cx="0" cy="0"/>
        </a:xfrm>
      </p:grpSpPr>
      <p:sp>
        <p:nvSpPr>
          <p:cNvPr id="2" name="TextBox 1">
            <a:extLst>
              <a:ext uri="{FF2B5EF4-FFF2-40B4-BE49-F238E27FC236}">
                <a16:creationId xmlns:a16="http://schemas.microsoft.com/office/drawing/2014/main" id="{C23DA511-E620-2F20-A381-325F2CE8F5E1}"/>
              </a:ext>
            </a:extLst>
          </p:cNvPr>
          <p:cNvSpPr txBox="1"/>
          <p:nvPr/>
        </p:nvSpPr>
        <p:spPr>
          <a:xfrm>
            <a:off x="921001" y="2110085"/>
            <a:ext cx="7301999" cy="923330"/>
          </a:xfrm>
          <a:prstGeom prst="rect">
            <a:avLst/>
          </a:prstGeom>
          <a:noFill/>
        </p:spPr>
        <p:txBody>
          <a:bodyPr wrap="non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5400" dirty="0">
                <a:solidFill>
                  <a:schemeClr val="tx1"/>
                </a:solidFill>
              </a:rPr>
              <a:t>Computing Technology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clang hello.c</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./a.out</a:t>
            </a:r>
            <a:endParaRPr>
              <a:solidFill>
                <a:srgbClr val="FFFFFF"/>
              </a:solidFill>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clang -o hello hello.c</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6"/>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reading levels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7"/>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clang -o hello hello.c -lcs50</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make hello</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highlight>
                  <a:schemeClr val="dk1"/>
                </a:highlight>
              </a:rPr>
              <a:t>preprocessing</a:t>
            </a:r>
            <a:endParaRPr>
              <a:solidFill>
                <a:srgbClr val="000000"/>
              </a:solidFill>
              <a:highlight>
                <a:schemeClr val="dk1"/>
              </a:highlight>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3"/>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44"/>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void meow(void);</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45"/>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6"/>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#include &lt;cs50.h&gt;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One fish. Two fish. Red fish. Blue fish.</a:t>
            </a:r>
            <a:endParaRPr sz="25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47"/>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string get_string(string prompt);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8"/>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#include &lt;stdio.h&gt;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9"/>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 printf(string format, ...);</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000000"/>
                </a:solidFill>
                <a:highlight>
                  <a:schemeClr val="dk1"/>
                </a:highlight>
              </a:rPr>
              <a:t>compiling</a:t>
            </a:r>
            <a:endParaRPr>
              <a:solidFill>
                <a:srgbClr val="000000"/>
              </a:solidFill>
              <a:highlight>
                <a:schemeClr val="dk1"/>
              </a:highlight>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51"/>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printf(string format,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52"/>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53"/>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000000"/>
                </a:solidFill>
                <a:highlight>
                  <a:schemeClr val="dk1"/>
                </a:highlight>
                <a:latin typeface="Consolas"/>
                <a:ea typeface="Consolas"/>
                <a:cs typeface="Consolas"/>
                <a:sym typeface="Consolas"/>
              </a:rPr>
              <a:t>main</a:t>
            </a:r>
            <a:r>
              <a:rPr lang="en" sz="1300">
                <a:solidFill>
                  <a:srgbClr val="FFFFFF"/>
                </a:solidFill>
                <a:latin typeface="Consolas"/>
                <a:ea typeface="Consolas"/>
                <a:cs typeface="Consolas"/>
                <a:sym typeface="Consolas"/>
              </a:rPr>
              <a:t>: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000000"/>
                </a:solidFill>
                <a:highlight>
                  <a:schemeClr val="dk1"/>
                </a:highlight>
                <a:latin typeface="Consolas"/>
                <a:ea typeface="Consolas"/>
                <a:cs typeface="Consolas"/>
                <a:sym typeface="Consolas"/>
              </a:rPr>
              <a:t>get_string</a:t>
            </a:r>
            <a:endParaRPr sz="1300">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000000"/>
                </a:solidFill>
                <a:highlight>
                  <a:schemeClr val="dk1"/>
                </a:highlight>
                <a:latin typeface="Consolas"/>
                <a:ea typeface="Consolas"/>
                <a:cs typeface="Consolas"/>
                <a:sym typeface="Consolas"/>
              </a:rPr>
              <a:t>printf</a:t>
            </a:r>
            <a:endParaRPr sz="1300">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54"/>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pushq</a:t>
            </a:r>
            <a:r>
              <a:rPr lang="en" sz="1300">
                <a:solidFill>
                  <a:srgbClr val="FFFFFF"/>
                </a:solidFill>
                <a:latin typeface="Consolas"/>
                <a:ea typeface="Consolas"/>
                <a:cs typeface="Consolas"/>
                <a:sym typeface="Consolas"/>
              </a:rPr>
              <a:t>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subq</a:t>
            </a:r>
            <a:r>
              <a:rPr lang="en" sz="1300">
                <a:solidFill>
                  <a:srgbClr val="FFFFFF"/>
                </a:solidFill>
                <a:latin typeface="Consolas"/>
                <a:ea typeface="Consolas"/>
                <a:cs typeface="Consolas"/>
                <a:sym typeface="Consolas"/>
              </a:rPr>
              <a:t>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xorl</a:t>
            </a:r>
            <a:r>
              <a:rPr lang="en" sz="1300">
                <a:solidFill>
                  <a:srgbClr val="FFFFFF"/>
                </a:solidFill>
                <a:latin typeface="Consolas"/>
                <a:ea typeface="Consolas"/>
                <a:cs typeface="Consolas"/>
                <a:sym typeface="Consolas"/>
              </a:rPr>
              <a:t>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movl</a:t>
            </a:r>
            <a:r>
              <a:rPr lang="en" sz="1300">
                <a:solidFill>
                  <a:srgbClr val="FFFFFF"/>
                </a:solidFill>
                <a:latin typeface="Consolas"/>
                <a:ea typeface="Consolas"/>
                <a:cs typeface="Consolas"/>
                <a:sym typeface="Consolas"/>
              </a:rPr>
              <a:t>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movabsq</a:t>
            </a:r>
            <a:r>
              <a:rPr lang="en" sz="1300">
                <a:solidFill>
                  <a:srgbClr val="FFFFFF"/>
                </a:solidFill>
                <a:latin typeface="Consolas"/>
                <a:ea typeface="Consolas"/>
                <a:cs typeface="Consolas"/>
                <a:sym typeface="Consolas"/>
              </a:rPr>
              <a:t>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callq</a:t>
            </a:r>
            <a:r>
              <a:rPr lang="en" sz="1300">
                <a:solidFill>
                  <a:srgbClr val="FFFFFF"/>
                </a:solidFill>
                <a:latin typeface="Consolas"/>
                <a:ea typeface="Consolas"/>
                <a:cs typeface="Consolas"/>
                <a:sym typeface="Consolas"/>
              </a:rPr>
              <a:t>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movabsq</a:t>
            </a:r>
            <a:r>
              <a:rPr lang="en" sz="1300">
                <a:solidFill>
                  <a:srgbClr val="FFFFFF"/>
                </a:solidFill>
                <a:latin typeface="Consolas"/>
                <a:ea typeface="Consolas"/>
                <a:cs typeface="Consolas"/>
                <a:sym typeface="Consolas"/>
              </a:rPr>
              <a:t>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callq</a:t>
            </a:r>
            <a:r>
              <a:rPr lang="en" sz="1300">
                <a:solidFill>
                  <a:srgbClr val="FFFFFF"/>
                </a:solidFill>
                <a:latin typeface="Consolas"/>
                <a:ea typeface="Consolas"/>
                <a:cs typeface="Consolas"/>
                <a:sym typeface="Consolas"/>
              </a:rPr>
              <a:t>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000000"/>
                </a:solidFill>
                <a:highlight>
                  <a:schemeClr val="dk1"/>
                </a:highlight>
              </a:rPr>
              <a:t>assembling</a:t>
            </a:r>
            <a:endParaRPr>
              <a:solidFill>
                <a:srgbClr val="000000"/>
              </a:solidFill>
              <a:highlight>
                <a:schemeClr val="dk1"/>
              </a:highlight>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6"/>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Before Grade 1</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7"/>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000000"/>
                </a:solidFill>
                <a:highlight>
                  <a:schemeClr val="dk1"/>
                </a:highlight>
              </a:rPr>
              <a:t>linking</a:t>
            </a:r>
            <a:endParaRPr>
              <a:solidFill>
                <a:srgbClr val="000000"/>
              </a:solidFill>
              <a:highlight>
                <a:schemeClr val="dk1"/>
              </a:high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9"/>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60"/>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61"/>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296" name="Google Shape;296;p61"/>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62"/>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302" name="Google Shape;302;p62"/>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03" name="Google Shape;303;p62"/>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63"/>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09" name="Google Shape;309;p63"/>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10" name="Google Shape;310;p63"/>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64"/>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6" name="Google Shape;316;p64"/>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7" name="Google Shape;317;p64"/>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65"/>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3" name="Google Shape;323;p65"/>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4" name="Google Shape;324;p65"/>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01100011001011100111001101101111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00101110001101100010000000101111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01110101011100110111001000101111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01100011010111110110111001101111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01101110011100110110100001100001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01110010011001010110010000101110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01100001001000000010000001000001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01010011010111110100111001000101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01000101010001000100010101000100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00100000001010000010000000101111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00101111011011000110010000101101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01111000001011010111100000111000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66"/>
          <p:cNvSpPr txBox="1">
            <a:spLocks noGrp="1"/>
          </p:cNvSpPr>
          <p:nvPr>
            <p:ph type="body" idx="1"/>
          </p:nvPr>
        </p:nvSpPr>
        <p:spPr>
          <a:xfrm>
            <a:off x="199000" y="56150"/>
            <a:ext cx="87465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2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Congratulations! Today is your day. You're off to Great Places! You're off and away!</a:t>
            </a:r>
            <a:endParaRPr sz="25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6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decompiling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7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reverse engineering</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71"/>
          <p:cNvSpPr txBox="1">
            <a:spLocks noGrp="1"/>
          </p:cNvSpPr>
          <p:nvPr>
            <p:ph type="body" idx="1"/>
          </p:nvPr>
        </p:nvSpPr>
        <p:spPr>
          <a:xfrm>
            <a:off x="199000" y="56150"/>
            <a:ext cx="87465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debugging</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pic>
        <p:nvPicPr>
          <p:cNvPr id="364" name="Google Shape;364;p73"/>
          <p:cNvPicPr preferRelativeResize="0"/>
          <p:nvPr/>
        </p:nvPicPr>
        <p:blipFill>
          <a:blip r:embed="rId3">
            <a:alphaModFix/>
          </a:blip>
          <a:stretch>
            <a:fillRect/>
          </a:stretch>
        </p:blipFill>
        <p:spPr>
          <a:xfrm>
            <a:off x="2515100" y="0"/>
            <a:ext cx="4113804" cy="5143501"/>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Google Shape;369;p74"/>
          <p:cNvPicPr preferRelativeResize="0"/>
          <p:nvPr/>
        </p:nvPicPr>
        <p:blipFill>
          <a:blip r:embed="rId3">
            <a:alphaModFix/>
          </a:blip>
          <a:stretch>
            <a:fillRect/>
          </a:stretch>
        </p:blipFill>
        <p:spPr>
          <a:xfrm>
            <a:off x="522025" y="0"/>
            <a:ext cx="8099948" cy="5143499"/>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pic>
        <p:nvPicPr>
          <p:cNvPr id="374" name="Google Shape;374;p75"/>
          <p:cNvPicPr preferRelativeResize="0"/>
          <p:nvPr/>
        </p:nvPicPr>
        <p:blipFill>
          <a:blip r:embed="rId3">
            <a:alphaModFix/>
          </a:blip>
          <a:stretch>
            <a:fillRect/>
          </a:stretch>
        </p:blipFill>
        <p:spPr>
          <a:xfrm>
            <a:off x="1478238" y="0"/>
            <a:ext cx="6187517" cy="514350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pic>
        <p:nvPicPr>
          <p:cNvPr id="379" name="Google Shape;379;p76"/>
          <p:cNvPicPr preferRelativeResize="0"/>
          <p:nvPr/>
        </p:nvPicPr>
        <p:blipFill>
          <a:blip r:embed="rId3">
            <a:alphaModFix/>
          </a:blip>
          <a:stretch>
            <a:fillRect/>
          </a:stretch>
        </p:blipFill>
        <p:spPr>
          <a:xfrm>
            <a:off x="-304803" y="-3907375"/>
            <a:ext cx="11736975" cy="9756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Grade 3</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pic>
        <p:nvPicPr>
          <p:cNvPr id="384" name="Google Shape;384;p77"/>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pic>
        <p:nvPicPr>
          <p:cNvPr id="5" name="Picture 4" descr="A yellow rubber ducky&#10;&#10;AI-generated content may be incorrect.">
            <a:extLst>
              <a:ext uri="{FF2B5EF4-FFF2-40B4-BE49-F238E27FC236}">
                <a16:creationId xmlns:a16="http://schemas.microsoft.com/office/drawing/2014/main" id="{6220C297-3FC1-820C-85DD-2D6B932B7DF2}"/>
              </a:ext>
            </a:extLst>
          </p:cNvPr>
          <p:cNvPicPr>
            <a:picLocks noChangeAspect="1"/>
          </p:cNvPicPr>
          <p:nvPr/>
        </p:nvPicPr>
        <p:blipFill>
          <a:blip r:embed="rId3"/>
          <a:stretch>
            <a:fillRect/>
          </a:stretch>
        </p:blipFill>
        <p:spPr>
          <a:xfrm>
            <a:off x="2343428" y="343178"/>
            <a:ext cx="4457143" cy="4457143"/>
          </a:xfrm>
          <a:prstGeom prst="rect">
            <a:avLst/>
          </a:prstGeom>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8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types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8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nsolas"/>
                <a:ea typeface="Consolas"/>
                <a:cs typeface="Consolas"/>
                <a:sym typeface="Consolas"/>
              </a:rPr>
              <a:t>bool</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long</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float</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double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char</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string</a:t>
            </a:r>
            <a:endParaRPr>
              <a:solidFill>
                <a:srgbClr val="666666"/>
              </a:solidFill>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8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nsolas"/>
                <a:ea typeface="Consolas"/>
                <a:cs typeface="Consolas"/>
                <a:sym typeface="Consolas"/>
              </a:rPr>
              <a:t>bool   </a:t>
            </a:r>
            <a:r>
              <a:rPr lang="en">
                <a:solidFill>
                  <a:srgbClr val="666666"/>
                </a:solidFill>
              </a:rPr>
              <a:t>1 byte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a:t>
            </a:r>
            <a:r>
              <a:rPr lang="en">
                <a:solidFill>
                  <a:srgbClr val="666666"/>
                </a:solidFill>
              </a:rPr>
              <a:t>4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long   </a:t>
            </a:r>
            <a:r>
              <a:rPr lang="en">
                <a:solidFill>
                  <a:srgbClr val="666666"/>
                </a:solidFill>
              </a:rPr>
              <a:t>8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float  </a:t>
            </a:r>
            <a:r>
              <a:rPr lang="en">
                <a:solidFill>
                  <a:srgbClr val="666666"/>
                </a:solidFill>
              </a:rPr>
              <a:t>4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double </a:t>
            </a:r>
            <a:r>
              <a:rPr lang="en">
                <a:solidFill>
                  <a:srgbClr val="666666"/>
                </a:solidFill>
              </a:rPr>
              <a:t>8 bytes</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char   </a:t>
            </a:r>
            <a:r>
              <a:rPr lang="en">
                <a:solidFill>
                  <a:srgbClr val="666666"/>
                </a:solidFill>
              </a:rPr>
              <a:t>1 byte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string </a:t>
            </a:r>
            <a:r>
              <a:rPr lang="en">
                <a:solidFill>
                  <a:srgbClr val="666666"/>
                </a:solidFill>
              </a:rPr>
              <a:t>? bytes</a:t>
            </a:r>
            <a:endParaRPr>
              <a:solidFill>
                <a:srgbClr val="666666"/>
              </a:solidFill>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a:t>
            </a:r>
            <a:endParaRPr>
              <a:solidFill>
                <a:srgbClr val="666666"/>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29"/>
        <p:cNvGrpSpPr/>
        <p:nvPr/>
      </p:nvGrpSpPr>
      <p:grpSpPr>
        <a:xfrm>
          <a:off x="0" y="0"/>
          <a:ext cx="0" cy="0"/>
          <a:chOff x="0" y="0"/>
          <a:chExt cx="0" cy="0"/>
        </a:xfrm>
      </p:grpSpPr>
      <p:pic>
        <p:nvPicPr>
          <p:cNvPr id="430" name="Google Shape;430;p86"/>
          <p:cNvPicPr preferRelativeResize="0"/>
          <p:nvPr/>
        </p:nvPicPr>
        <p:blipFill>
          <a:blip r:embed="rId3">
            <a:alphaModFix/>
          </a:blip>
          <a:stretch>
            <a:fillRect/>
          </a:stretch>
        </p:blipFill>
        <p:spPr>
          <a:xfrm>
            <a:off x="152400" y="152400"/>
            <a:ext cx="8602134" cy="4838701"/>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34"/>
        <p:cNvGrpSpPr/>
        <p:nvPr/>
      </p:nvGrpSpPr>
      <p:grpSpPr>
        <a:xfrm>
          <a:off x="0" y="0"/>
          <a:ext cx="0" cy="0"/>
          <a:chOff x="0" y="0"/>
          <a:chExt cx="0" cy="0"/>
        </a:xfrm>
      </p:grpSpPr>
      <p:pic>
        <p:nvPicPr>
          <p:cNvPr id="435" name="Google Shape;435;p87"/>
          <p:cNvPicPr preferRelativeResize="0"/>
          <p:nvPr/>
        </p:nvPicPr>
        <p:blipFill>
          <a:blip r:embed="rId3">
            <a:alphaModFix/>
          </a:blip>
          <a:stretch>
            <a:fillRect/>
          </a:stretch>
        </p:blipFill>
        <p:spPr>
          <a:xfrm>
            <a:off x="152400" y="152400"/>
            <a:ext cx="8602134" cy="4838701"/>
          </a:xfrm>
          <a:prstGeom prst="rect">
            <a:avLst/>
          </a:prstGeom>
          <a:noFill/>
          <a:ln>
            <a:noFill/>
          </a:ln>
        </p:spPr>
      </p:pic>
      <p:sp>
        <p:nvSpPr>
          <p:cNvPr id="436" name="Google Shape;436;p87"/>
          <p:cNvSpPr/>
          <p:nvPr/>
        </p:nvSpPr>
        <p:spPr>
          <a:xfrm>
            <a:off x="4739725" y="1372870"/>
            <a:ext cx="1336200" cy="2163300"/>
          </a:xfrm>
          <a:prstGeom prst="ellipse">
            <a:avLst/>
          </a:prstGeom>
          <a:noFill/>
          <a:ln w="76200"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40"/>
        <p:cNvGrpSpPr/>
        <p:nvPr/>
      </p:nvGrpSpPr>
      <p:grpSpPr>
        <a:xfrm>
          <a:off x="0" y="0"/>
          <a:ext cx="0" cy="0"/>
          <a:chOff x="0" y="0"/>
          <a:chExt cx="0" cy="0"/>
        </a:xfrm>
      </p:grpSpPr>
      <p:pic>
        <p:nvPicPr>
          <p:cNvPr id="441" name="Google Shape;441;p88"/>
          <p:cNvPicPr preferRelativeResize="0"/>
          <p:nvPr/>
        </p:nvPicPr>
        <p:blipFill>
          <a:blip r:embed="rId3">
            <a:alphaModFix/>
          </a:blip>
          <a:stretch>
            <a:fillRect/>
          </a:stretch>
        </p:blipFill>
        <p:spPr>
          <a:xfrm>
            <a:off x="-6669275" y="-2362200"/>
            <a:ext cx="18288026" cy="10287000"/>
          </a:xfrm>
          <a:prstGeom prst="rect">
            <a:avLst/>
          </a:prstGeom>
          <a:noFill/>
          <a:ln>
            <a:noFill/>
          </a:ln>
        </p:spPr>
      </p:pic>
      <p:sp>
        <p:nvSpPr>
          <p:cNvPr id="442" name="Google Shape;442;p88"/>
          <p:cNvSpPr/>
          <p:nvPr/>
        </p:nvSpPr>
        <p:spPr>
          <a:xfrm>
            <a:off x="2998500" y="35700"/>
            <a:ext cx="3039000" cy="4919700"/>
          </a:xfrm>
          <a:prstGeom prst="ellipse">
            <a:avLst/>
          </a:prstGeom>
          <a:noFill/>
          <a:ln w="152400"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46"/>
        <p:cNvGrpSpPr/>
        <p:nvPr/>
      </p:nvGrpSpPr>
      <p:grpSpPr>
        <a:xfrm>
          <a:off x="0" y="0"/>
          <a:ext cx="0" cy="0"/>
          <a:chOff x="0" y="0"/>
          <a:chExt cx="0" cy="0"/>
        </a:xfrm>
      </p:grpSpPr>
      <p:pic>
        <p:nvPicPr>
          <p:cNvPr id="447" name="Google Shape;447;p89"/>
          <p:cNvPicPr preferRelativeResize="0"/>
          <p:nvPr/>
        </p:nvPicPr>
        <p:blipFill>
          <a:blip r:embed="rId3">
            <a:alphaModFix/>
          </a:blip>
          <a:stretch>
            <a:fillRect/>
          </a:stretch>
        </p:blipFill>
        <p:spPr>
          <a:xfrm>
            <a:off x="-6669275" y="-2362200"/>
            <a:ext cx="18288026" cy="1028700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51"/>
        <p:cNvGrpSpPr/>
        <p:nvPr/>
      </p:nvGrpSpPr>
      <p:grpSpPr>
        <a:xfrm>
          <a:off x="0" y="0"/>
          <a:ext cx="0" cy="0"/>
          <a:chOff x="0" y="0"/>
          <a:chExt cx="0" cy="0"/>
        </a:xfrm>
      </p:grpSpPr>
      <p:pic>
        <p:nvPicPr>
          <p:cNvPr id="452" name="Google Shape;452;p90"/>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453" name="Google Shape;453;p90"/>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4" name="Google Shape;454;p90"/>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5" name="Google Shape;455;p90"/>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6" name="Google Shape;456;p90"/>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7" name="Google Shape;457;p90"/>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8" name="Google Shape;458;p90"/>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9" name="Google Shape;459;p90"/>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0" name="Google Shape;460;p90"/>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1" name="Google Shape;461;p90"/>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2" name="Google Shape;462;p90"/>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3" name="Google Shape;463;p90"/>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4" name="Google Shape;464;p90"/>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5" name="Google Shape;465;p90"/>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6" name="Google Shape;466;p90"/>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7" name="Google Shape;467;p90"/>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8" name="Google Shape;468;p90"/>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9" name="Google Shape;469;p90"/>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0" name="Google Shape;470;p90"/>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1" name="Google Shape;471;p90"/>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2" name="Google Shape;472;p90"/>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3" name="Google Shape;473;p90"/>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4" name="Google Shape;474;p90"/>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5" name="Google Shape;475;p90"/>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6" name="Google Shape;476;p90"/>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7" name="Google Shape;477;p90"/>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8" name="Google Shape;478;p90"/>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It was a bright cold day in April, and the clocks were striking thirteen. Winston Smith, his chin nuzzled into his breast in an effort to escape the vile wind, slipped quickly through the glass doors of Victory Mansions, though not quickly enough to prevent a swirl of gritty dust from entering along with him.</a:t>
            </a:r>
            <a:endParaRPr sz="250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2"/>
        <p:cNvGrpSpPr/>
        <p:nvPr/>
      </p:nvGrpSpPr>
      <p:grpSpPr>
        <a:xfrm>
          <a:off x="0" y="0"/>
          <a:ext cx="0" cy="0"/>
          <a:chOff x="0" y="0"/>
          <a:chExt cx="0" cy="0"/>
        </a:xfrm>
      </p:grpSpPr>
      <p:pic>
        <p:nvPicPr>
          <p:cNvPr id="483" name="Google Shape;483;p91"/>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484" name="Google Shape;484;p91"/>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5" name="Google Shape;485;p91"/>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6" name="Google Shape;486;p91"/>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7" name="Google Shape;487;p91"/>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8" name="Google Shape;488;p91"/>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9" name="Google Shape;489;p91"/>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0" name="Google Shape;490;p91"/>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1" name="Google Shape;491;p91"/>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2" name="Google Shape;492;p91"/>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3" name="Google Shape;493;p91"/>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4" name="Google Shape;494;p91"/>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5" name="Google Shape;495;p91"/>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6" name="Google Shape;496;p91"/>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7" name="Google Shape;497;p91"/>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8" name="Google Shape;498;p91"/>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9" name="Google Shape;499;p91"/>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0" name="Google Shape;500;p91"/>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1" name="Google Shape;501;p91"/>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2" name="Google Shape;502;p91"/>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3" name="Google Shape;503;p91"/>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4" name="Google Shape;504;p91"/>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5" name="Google Shape;505;p91"/>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6" name="Google Shape;506;p91"/>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7" name="Google Shape;507;p91"/>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8" name="Google Shape;508;p91"/>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9" name="Google Shape;509;p91"/>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10" name="Google Shape;510;p91"/>
          <p:cNvSpPr/>
          <p:nvPr/>
        </p:nvSpPr>
        <p:spPr>
          <a:xfrm>
            <a:off x="3657600" y="931875"/>
            <a:ext cx="2286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14"/>
        <p:cNvGrpSpPr/>
        <p:nvPr/>
      </p:nvGrpSpPr>
      <p:grpSpPr>
        <a:xfrm>
          <a:off x="0" y="0"/>
          <a:ext cx="0" cy="0"/>
          <a:chOff x="0" y="0"/>
          <a:chExt cx="0" cy="0"/>
        </a:xfrm>
      </p:grpSpPr>
      <p:pic>
        <p:nvPicPr>
          <p:cNvPr id="515" name="Google Shape;515;p92"/>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16" name="Google Shape;516;p92"/>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7" name="Google Shape;517;p92"/>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8" name="Google Shape;518;p92"/>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9" name="Google Shape;519;p92"/>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0" name="Google Shape;520;p92"/>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1" name="Google Shape;521;p92"/>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2" name="Google Shape;522;p92"/>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3" name="Google Shape;523;p92"/>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4" name="Google Shape;524;p92"/>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5" name="Google Shape;525;p92"/>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6" name="Google Shape;526;p92"/>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7" name="Google Shape;527;p92"/>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8" name="Google Shape;528;p92"/>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9" name="Google Shape;529;p92"/>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0" name="Google Shape;530;p92"/>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1" name="Google Shape;531;p92"/>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2" name="Google Shape;532;p92"/>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3" name="Google Shape;533;p92"/>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4" name="Google Shape;534;p92"/>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5" name="Google Shape;535;p92"/>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6" name="Google Shape;536;p92"/>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7" name="Google Shape;537;p92"/>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8" name="Google Shape;538;p92"/>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9" name="Google Shape;539;p92"/>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40" name="Google Shape;540;p92"/>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41" name="Google Shape;541;p92"/>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42" name="Google Shape;542;p92"/>
          <p:cNvSpPr/>
          <p:nvPr/>
        </p:nvSpPr>
        <p:spPr>
          <a:xfrm>
            <a:off x="3657600" y="931875"/>
            <a:ext cx="9144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6"/>
        <p:cNvGrpSpPr/>
        <p:nvPr/>
      </p:nvGrpSpPr>
      <p:grpSpPr>
        <a:xfrm>
          <a:off x="0" y="0"/>
          <a:ext cx="0" cy="0"/>
          <a:chOff x="0" y="0"/>
          <a:chExt cx="0" cy="0"/>
        </a:xfrm>
      </p:grpSpPr>
      <p:pic>
        <p:nvPicPr>
          <p:cNvPr id="547" name="Google Shape;547;p93"/>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48" name="Google Shape;548;p93"/>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49" name="Google Shape;549;p93"/>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0" name="Google Shape;550;p93"/>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1" name="Google Shape;551;p93"/>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2" name="Google Shape;552;p93"/>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3" name="Google Shape;553;p93"/>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4" name="Google Shape;554;p93"/>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5" name="Google Shape;555;p93"/>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6" name="Google Shape;556;p93"/>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7" name="Google Shape;557;p93"/>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58" name="Google Shape;558;p93"/>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59" name="Google Shape;559;p93"/>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0" name="Google Shape;560;p93"/>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1" name="Google Shape;561;p93"/>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2" name="Google Shape;562;p93"/>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3" name="Google Shape;563;p93"/>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4" name="Google Shape;564;p93"/>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5" name="Google Shape;565;p93"/>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6" name="Google Shape;566;p93"/>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7" name="Google Shape;567;p93"/>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8" name="Google Shape;568;p93"/>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9" name="Google Shape;569;p93"/>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0" name="Google Shape;570;p93"/>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1" name="Google Shape;571;p93"/>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2" name="Google Shape;572;p93"/>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3" name="Google Shape;573;p93"/>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74" name="Google Shape;574;p93"/>
          <p:cNvSpPr/>
          <p:nvPr/>
        </p:nvSpPr>
        <p:spPr>
          <a:xfrm>
            <a:off x="3657600" y="931875"/>
            <a:ext cx="19050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8"/>
        <p:cNvGrpSpPr/>
        <p:nvPr/>
      </p:nvGrpSpPr>
      <p:grpSpPr>
        <a:xfrm>
          <a:off x="0" y="0"/>
          <a:ext cx="0" cy="0"/>
          <a:chOff x="0" y="0"/>
          <a:chExt cx="0" cy="0"/>
        </a:xfrm>
      </p:grpSpPr>
      <p:pic>
        <p:nvPicPr>
          <p:cNvPr id="579" name="Google Shape;579;p94"/>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80" name="Google Shape;580;p94"/>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1" name="Google Shape;581;p94"/>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2" name="Google Shape;582;p94"/>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3" name="Google Shape;583;p94"/>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4" name="Google Shape;584;p94"/>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5" name="Google Shape;585;p94"/>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6" name="Google Shape;586;p94"/>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7" name="Google Shape;587;p94"/>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8" name="Google Shape;588;p94"/>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9" name="Google Shape;589;p94"/>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0" name="Google Shape;590;p94"/>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1" name="Google Shape;591;p94"/>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2" name="Google Shape;592;p94"/>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3" name="Google Shape;593;p94"/>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4" name="Google Shape;594;p94"/>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5" name="Google Shape;595;p94"/>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6" name="Google Shape;596;p94"/>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7" name="Google Shape;597;p94"/>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8" name="Google Shape;598;p94"/>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9" name="Google Shape;599;p94"/>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0" name="Google Shape;600;p94"/>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1" name="Google Shape;601;p94"/>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2" name="Google Shape;602;p94"/>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3" name="Google Shape;603;p94"/>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4" name="Google Shape;604;p94"/>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5" name="Google Shape;605;p94"/>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609"/>
        <p:cNvGrpSpPr/>
        <p:nvPr/>
      </p:nvGrpSpPr>
      <p:grpSpPr>
        <a:xfrm>
          <a:off x="0" y="0"/>
          <a:ext cx="0" cy="0"/>
          <a:chOff x="0" y="0"/>
          <a:chExt cx="0" cy="0"/>
        </a:xfrm>
      </p:grpSpPr>
      <p:cxnSp>
        <p:nvCxnSpPr>
          <p:cNvPr id="610" name="Google Shape;610;p95"/>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1" name="Google Shape;611;p95"/>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2" name="Google Shape;612;p95"/>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3" name="Google Shape;613;p95"/>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4" name="Google Shape;614;p95"/>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5" name="Google Shape;615;p95"/>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6" name="Google Shape;616;p95"/>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7" name="Google Shape;617;p95"/>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8" name="Google Shape;618;p95"/>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9" name="Google Shape;619;p95"/>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0" name="Google Shape;620;p95"/>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1" name="Google Shape;621;p95"/>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2" name="Google Shape;622;p95"/>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3" name="Google Shape;623;p95"/>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4" name="Google Shape;624;p95"/>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5" name="Google Shape;625;p95"/>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6" name="Google Shape;626;p95"/>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7" name="Google Shape;627;p95"/>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8" name="Google Shape;628;p95"/>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9" name="Google Shape;629;p95"/>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0" name="Google Shape;630;p95"/>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1" name="Google Shape;631;p95"/>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2" name="Google Shape;632;p95"/>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3" name="Google Shape;633;p95"/>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4" name="Google Shape;634;p95"/>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5" name="Google Shape;635;p95"/>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aphicFrame>
        <p:nvGraphicFramePr>
          <p:cNvPr id="640" name="Google Shape;640;p96"/>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9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graphicFrame>
        <p:nvGraphicFramePr>
          <p:cNvPr id="650" name="Google Shape;650;p98"/>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graphicFrame>
        <p:nvGraphicFramePr>
          <p:cNvPr id="655" name="Google Shape;655;p99"/>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graphicFrame>
        <p:nvGraphicFramePr>
          <p:cNvPr id="660" name="Google Shape;660;p100"/>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sz="4800">
                        <a:solidFill>
                          <a:srgbClr val="FFFFFF"/>
                        </a:solidFill>
                        <a:latin typeface="Consolas"/>
                        <a:ea typeface="Consolas"/>
                        <a:cs typeface="Consolas"/>
                        <a:sym typeface="Consolas"/>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Grade 10</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graphicFrame>
        <p:nvGraphicFramePr>
          <p:cNvPr id="665" name="Google Shape;665;p101"/>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aphicFrame>
        <p:nvGraphicFramePr>
          <p:cNvPr id="670" name="Google Shape;670;p102"/>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00000000000000000000000001001000</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00000000000000000000000001001001</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00000000000000000000000000100001</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103"/>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10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arrays</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10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1600"/>
              </a:spcAft>
              <a:buNone/>
            </a:pPr>
            <a:endParaRPr>
              <a:solidFill>
                <a:srgbClr val="FFFFFF"/>
              </a:solidFill>
              <a:latin typeface="Consolas"/>
              <a:ea typeface="Consolas"/>
              <a:cs typeface="Consolas"/>
              <a:sym typeface="Consolas"/>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106"/>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scores[0]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scores[1]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scores[2] = 33;</a:t>
            </a:r>
            <a:endParaRPr>
              <a:solidFill>
                <a:srgbClr val="FFFFFF"/>
              </a:solidFill>
              <a:latin typeface="Consolas"/>
              <a:ea typeface="Consolas"/>
              <a:cs typeface="Consolas"/>
              <a:sym typeface="Consolas"/>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graphicFrame>
        <p:nvGraphicFramePr>
          <p:cNvPr id="695" name="Google Shape;695;p107"/>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scores[0]</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scores[1]</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scores[2]</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10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char c1 = 'H';</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char c2 = 'I';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char c3 = '!';</a:t>
            </a:r>
            <a:endParaRPr>
              <a:solidFill>
                <a:srgbClr val="FFFFFF"/>
              </a:solidFill>
              <a:latin typeface="Consolas"/>
              <a:ea typeface="Consolas"/>
              <a:cs typeface="Consolas"/>
              <a:sym typeface="Consolas"/>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graphicFrame>
        <p:nvGraphicFramePr>
          <p:cNvPr id="712" name="Google Shape;712;p110"/>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reading levels</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graphicFrame>
        <p:nvGraphicFramePr>
          <p:cNvPr id="717" name="Google Shape;717;p111"/>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graphicFrame>
        <p:nvGraphicFramePr>
          <p:cNvPr id="722" name="Google Shape;722;p112"/>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graphicFrame>
        <p:nvGraphicFramePr>
          <p:cNvPr id="727" name="Google Shape;727;p113"/>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01001000</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01001001</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00100001</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1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1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graphicFrame>
        <p:nvGraphicFramePr>
          <p:cNvPr id="742" name="Google Shape;742;p116"/>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graphicFrame>
        <p:nvGraphicFramePr>
          <p:cNvPr id="747" name="Google Shape;747;p117"/>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graphicFrame>
        <p:nvGraphicFramePr>
          <p:cNvPr id="752" name="Google Shape;752;p118"/>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graphicFrame>
        <p:nvGraphicFramePr>
          <p:cNvPr id="757" name="Google Shape;757;p119"/>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00000000</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s[3]</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graphicFrame>
        <p:nvGraphicFramePr>
          <p:cNvPr id="762" name="Google Shape;762;p120"/>
          <p:cNvGraphicFramePr/>
          <p:nvPr/>
        </p:nvGraphicFramePr>
        <p:xfrm>
          <a:off x="0" y="-50"/>
          <a:ext cx="9144000" cy="5715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931</TotalTime>
  <Words>2893</Words>
  <Application>Microsoft Office PowerPoint</Application>
  <PresentationFormat>On-screen Show (16:9)</PresentationFormat>
  <Paragraphs>833</Paragraphs>
  <Slides>160</Slides>
  <Notes>160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160</vt:i4>
      </vt:variant>
    </vt:vector>
  </HeadingPairs>
  <TitlesOfParts>
    <vt:vector size="163" baseType="lpstr">
      <vt:lpstr>Arial</vt:lpstr>
      <vt:lpstr>Consolas</vt:lpstr>
      <vt:lpstr>Simple Dark</vt:lpstr>
      <vt:lpstr>PowerPoint Presentation</vt:lpstr>
      <vt:lpstr>reading levels</vt:lpstr>
      <vt:lpstr>One fish. Two fish. Red fish. Blue fish.</vt:lpstr>
      <vt:lpstr>Before Grade 1</vt:lpstr>
      <vt:lpstr>Congratulations! Today is your day. You're off to Great Places! You're off and away!</vt:lpstr>
      <vt:lpstr>Grade 3</vt:lpstr>
      <vt:lpstr>It was a bright cold day in April, and the clocks were striking thirteen. Winston Smith, his chin nuzzled into his breast in an effort to escape the vile wind, slipped quickly through the glass doors of Victory Mansions, though not quickly enough to prevent a swirl of gritty dust from entering along with him.</vt:lpstr>
      <vt:lpstr>Grade 10</vt:lpstr>
      <vt:lpstr>reading levels</vt:lpstr>
      <vt:lpstr>cryptography</vt:lpstr>
      <vt:lpstr>J    M  P  X  F    D</vt:lpstr>
      <vt:lpstr>I    L  O  V  E    C</vt:lpstr>
      <vt:lpstr>compiler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reverse engineering</vt:lpstr>
      <vt:lpstr>PowerPoint Presentation</vt:lpstr>
      <vt:lpstr>debugging</vt:lpstr>
      <vt:lpstr>PowerPoint Presentation</vt:lpstr>
      <vt:lpstr>PowerPoint Presentation</vt:lpstr>
      <vt:lpstr>PowerPoint Presentation</vt:lpstr>
      <vt:lpstr>PowerPoint Presentation</vt:lpstr>
      <vt:lpstr>PowerPoint Presentation</vt:lpstr>
      <vt:lpstr>PowerPoint Presentation</vt:lpstr>
      <vt:lpstr>types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arrays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NUL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string</vt:lpstr>
      <vt:lpstr>string.h</vt:lpstr>
      <vt:lpstr>manual.cs50.io/#string.h</vt:lpstr>
      <vt:lpstr>strlen</vt:lpstr>
      <vt:lpstr>ctype.h</vt:lpstr>
      <vt:lpstr>manual.cs50.io/#ctype.h</vt:lpstr>
      <vt:lpstr>PowerPoint Presentation</vt:lpstr>
      <vt:lpstr>PowerPoint Presentation</vt:lpstr>
      <vt:lpstr>command-line arguments</vt:lpstr>
      <vt:lpstr>PowerPoint Presentation</vt:lpstr>
      <vt:lpstr>PowerPoint Presentation</vt:lpstr>
      <vt:lpstr>PowerPoint Presentation</vt:lpstr>
      <vt:lpstr>ASCII art</vt:lpstr>
      <vt:lpstr>cowsay</vt:lpstr>
      <vt:lpstr>exit status</vt:lpstr>
      <vt:lpstr>PowerPoint Presentation</vt:lpstr>
      <vt:lpstr>PowerPoint Presentation</vt:lpstr>
      <vt:lpstr>PowerPoint Presentation</vt:lpstr>
      <vt:lpstr>PowerPoint Presentation</vt:lpstr>
      <vt:lpstr>echo $?</vt:lpstr>
      <vt:lpstr>cryptography</vt:lpstr>
      <vt:lpstr>encryption</vt:lpstr>
      <vt:lpstr>PowerPoint Presentation</vt:lpstr>
      <vt:lpstr>PowerPoint Presentation</vt:lpstr>
      <vt:lpstr>cipher</vt:lpstr>
      <vt:lpstr>cipher</vt:lpstr>
      <vt:lpstr>PowerPoint Presentation</vt:lpstr>
      <vt:lpstr>PowerPoint Presentation</vt:lpstr>
      <vt:lpstr>PowerPoint Presentation</vt:lpstr>
      <vt:lpstr>PowerPoint Presentation</vt:lpstr>
      <vt:lpstr>PowerPoint Presentation</vt:lpstr>
      <vt:lpstr>PowerPoint Presentation</vt:lpstr>
      <vt:lpstr>decryption</vt:lpstr>
      <vt:lpstr>PowerPoint Presentation</vt:lpstr>
      <vt:lpstr>U  I  J  T   X  B  T   G  V  O  !</vt:lpstr>
      <vt:lpstr>T  I  J  T   X  B  T   G  V  O  !</vt:lpstr>
      <vt:lpstr>T  H  J  T   X  B  T   G  V  O  !</vt:lpstr>
      <vt:lpstr>T  H  I  T   X  B  T   G  V  O  !</vt:lpstr>
      <vt:lpstr>T  H  I  S   X  B  T   G  V  O  !</vt:lpstr>
      <vt:lpstr>T  H  I  S   W  B  T   G  V  O  !</vt:lpstr>
      <vt:lpstr>T  H  I  S   W  A  T   G  V  O  !</vt:lpstr>
      <vt:lpstr>T  H  I  S   W  A  S   G  V  O  !</vt:lpstr>
      <vt:lpstr>T  H  I  S   W  A  S   F  V  O  !</vt:lpstr>
      <vt:lpstr>T  H  I  S   W  A  S   F  U  O  !</vt:lpstr>
      <vt:lpstr>T  H  I  S   W  A  S   F  U  N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Ed Harris</cp:lastModifiedBy>
  <cp:revision>7</cp:revision>
  <dcterms:modified xsi:type="dcterms:W3CDTF">2025-10-10T10:33:04Z</dcterms:modified>
</cp:coreProperties>
</file>